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66" r:id="rId7"/>
    <p:sldId id="268" r:id="rId8"/>
    <p:sldId id="269" r:id="rId9"/>
    <p:sldId id="267" r:id="rId10"/>
    <p:sldId id="270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BPIYvVZlOLPkb1UsdDGdEzO2KP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6C967A-38D9-4CE8-A9FA-034627F893F5}">
  <a:tblStyle styleId="{476C967A-38D9-4CE8-A9FA-034627F893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2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80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931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1356182" y="-270838"/>
            <a:ext cx="5903118" cy="1544156"/>
          </a:xfrm>
          <a:prstGeom prst="rect">
            <a:avLst/>
          </a:prstGeom>
          <a:solidFill>
            <a:srgbClr val="E4D4C5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894450" y="2328787"/>
            <a:ext cx="11328030" cy="6755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526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434" b="1" i="0" u="none" strike="noStrike" cap="none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652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КАРЬЕРНЫЕ ВОЗМОЖНОСТИ ВЫПУСКНИКОВ МАГИСТАРТУРЫ</a:t>
            </a:r>
            <a:endParaRPr lang="ru-RU" sz="4434" b="1" dirty="0">
              <a:solidFill>
                <a:srgbClr val="4D4A46"/>
              </a:solidFill>
            </a:endParaRPr>
          </a:p>
          <a:p>
            <a:pPr marL="0" marR="0" lvl="0" indent="0" algn="l" rtl="0">
              <a:lnSpc>
                <a:spcPct val="1652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1" strike="noStrike" cap="none" dirty="0">
                <a:solidFill>
                  <a:srgbClr val="4D4A46"/>
                </a:solidFill>
                <a:sym typeface="Arial"/>
              </a:rPr>
              <a:t>«ПРАВОВОЕ ОБЕСПЕЧЕНИЕ ЦИФРОВОЙ ЭКОНОМИКИ И ИНФОРМАЦИОННОЙ БЕЗОПАСНОСТИ»</a:t>
            </a:r>
            <a:endParaRPr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7A5871-1727-9284-8076-82A09D89E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862" y="4773452"/>
            <a:ext cx="6931818" cy="5513548"/>
          </a:xfrm>
          <a:prstGeom prst="rect">
            <a:avLst/>
          </a:prstGeom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4C0685B6-74B8-482D-8081-661AEB0434A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6182" y="259080"/>
            <a:ext cx="4124642" cy="4023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3">
            <a:extLst>
              <a:ext uri="{FF2B5EF4-FFF2-40B4-BE49-F238E27FC236}">
                <a16:creationId xmlns:a16="http://schemas.microsoft.com/office/drawing/2014/main" id="{6F676169-51E9-4F6D-A77C-44B9CF6AA29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8350" y="1801504"/>
            <a:ext cx="6161964" cy="61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0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1470116" y="1028700"/>
            <a:ext cx="15217684" cy="8229600"/>
          </a:xfrm>
          <a:prstGeom prst="rect">
            <a:avLst/>
          </a:prstGeom>
          <a:solidFill>
            <a:srgbClr val="E4D4C5">
              <a:alpha val="3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2485061" y="2280690"/>
            <a:ext cx="12585844" cy="72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2485060" y="3254288"/>
            <a:ext cx="13821739" cy="488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241843"/>
              </a:lnSpc>
              <a:spcBef>
                <a:spcPts val="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Перечень областей деятельности</a:t>
            </a:r>
            <a:endParaRPr/>
          </a:p>
          <a:p>
            <a:pPr marL="571500" marR="0" lvl="0" indent="-571500" algn="l" rtl="0">
              <a:lnSpc>
                <a:spcPct val="241843"/>
              </a:lnSpc>
              <a:spcBef>
                <a:spcPts val="6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Возможные карьерные пути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Перечень необходимых компетенций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Ориентировочные зарплатные вилки</a:t>
            </a: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rgbClr val="4D4A46"/>
              </a:buClr>
              <a:buSzPts val="3200"/>
              <a:buFont typeface="Noto Sans Symbols"/>
              <a:buChar char="⮚"/>
            </a:pPr>
            <a:r>
              <a:rPr lang="ru-RU" sz="3200" b="0" i="0" u="none" strike="noStrike" cap="none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Примеры компаний – возможных работодателей</a:t>
            </a:r>
            <a:endParaRPr/>
          </a:p>
          <a:p>
            <a:pPr marL="571500" marR="0" lvl="0" indent="-368300" algn="l" rtl="0">
              <a:lnSpc>
                <a:spcPct val="136093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2558457" y="506404"/>
            <a:ext cx="1539942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i="0" u="none" strike="noStrike" cap="none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     ПЕРЕЧЕНЬ ОБЛАСТЕЙ ДЕЯТЕЛЬНОСТИ</a:t>
            </a:r>
            <a:endParaRPr sz="4434" b="1" i="0" u="none" strike="noStrike" cap="none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8FF055D-7D51-AB72-636A-DBBB289FF9F3}"/>
              </a:ext>
            </a:extLst>
          </p:cNvPr>
          <p:cNvCxnSpPr>
            <a:cxnSpLocks/>
          </p:cNvCxnSpPr>
          <p:nvPr/>
        </p:nvCxnSpPr>
        <p:spPr>
          <a:xfrm flipH="1">
            <a:off x="4702048" y="1349159"/>
            <a:ext cx="3189901" cy="217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E4435F6-F7BD-F486-BD9F-F05405420054}"/>
              </a:ext>
            </a:extLst>
          </p:cNvPr>
          <p:cNvCxnSpPr>
            <a:cxnSpLocks/>
          </p:cNvCxnSpPr>
          <p:nvPr/>
        </p:nvCxnSpPr>
        <p:spPr>
          <a:xfrm>
            <a:off x="10035540" y="1248296"/>
            <a:ext cx="2748447" cy="2270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DC3826-C26C-1498-512B-B8412C3BE3A2}"/>
              </a:ext>
            </a:extLst>
          </p:cNvPr>
          <p:cNvSpPr/>
          <p:nvPr/>
        </p:nvSpPr>
        <p:spPr>
          <a:xfrm>
            <a:off x="382123" y="3816485"/>
            <a:ext cx="5281589" cy="1532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Юридическая защита персональных данных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48F0E7-31FC-F3CC-A0A8-F57D48549DCB}"/>
              </a:ext>
            </a:extLst>
          </p:cNvPr>
          <p:cNvSpPr/>
          <p:nvPr/>
        </p:nvSpPr>
        <p:spPr>
          <a:xfrm>
            <a:off x="11782169" y="3519180"/>
            <a:ext cx="6355078" cy="1738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Юридическая защита интеллектуальной собственности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C953A4-927B-E573-F4D1-881FF326BBAA}"/>
              </a:ext>
            </a:extLst>
          </p:cNvPr>
          <p:cNvSpPr/>
          <p:nvPr/>
        </p:nvSpPr>
        <p:spPr>
          <a:xfrm>
            <a:off x="2790612" y="5646546"/>
            <a:ext cx="5281591" cy="1127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Правовое сопровождение информационных технологий</a:t>
            </a:r>
          </a:p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DABEF7F-6C4F-9A14-7D96-DD978E0E2668}"/>
              </a:ext>
            </a:extLst>
          </p:cNvPr>
          <p:cNvSpPr/>
          <p:nvPr/>
        </p:nvSpPr>
        <p:spPr>
          <a:xfrm>
            <a:off x="6296998" y="7385042"/>
            <a:ext cx="52815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Правовая поддержка интернет рекламы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A035900-9988-E825-3C63-E14F6D7FC20E}"/>
              </a:ext>
            </a:extLst>
          </p:cNvPr>
          <p:cNvSpPr/>
          <p:nvPr/>
        </p:nvSpPr>
        <p:spPr>
          <a:xfrm>
            <a:off x="9431399" y="5753226"/>
            <a:ext cx="470154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Правовая поддержка интернет торговли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1E58B5B-454A-E8EA-DC34-CB05005D7A93}"/>
              </a:ext>
            </a:extLst>
          </p:cNvPr>
          <p:cNvCxnSpPr/>
          <p:nvPr/>
        </p:nvCxnSpPr>
        <p:spPr>
          <a:xfrm flipH="1">
            <a:off x="6537960" y="1349159"/>
            <a:ext cx="2072640" cy="429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BF2E049-447C-4827-B715-66799437C4B3}"/>
              </a:ext>
            </a:extLst>
          </p:cNvPr>
          <p:cNvCxnSpPr/>
          <p:nvPr/>
        </p:nvCxnSpPr>
        <p:spPr>
          <a:xfrm flipH="1">
            <a:off x="8717280" y="1248296"/>
            <a:ext cx="426720" cy="6136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165A152B-00C8-CFC4-74CA-C57F53D3250B}"/>
              </a:ext>
            </a:extLst>
          </p:cNvPr>
          <p:cNvCxnSpPr/>
          <p:nvPr/>
        </p:nvCxnSpPr>
        <p:spPr>
          <a:xfrm>
            <a:off x="9638578" y="1413960"/>
            <a:ext cx="1115613" cy="4232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258765" y="221858"/>
            <a:ext cx="17291858" cy="181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Карьерный путь юриста в сфере информационных технологий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258765" y="2176819"/>
            <a:ext cx="2772000" cy="1368000"/>
          </a:xfrm>
          <a:prstGeom prst="rect">
            <a:avLst/>
          </a:prstGeom>
          <a:solidFill>
            <a:srgbClr val="F4EEE8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Выпускник</a:t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602811" y="6237193"/>
            <a:ext cx="2772000" cy="1368000"/>
          </a:xfrm>
          <a:prstGeom prst="rect">
            <a:avLst/>
          </a:prstGeom>
          <a:solidFill>
            <a:srgbClr val="E4D4C5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Частно практикующий юрист</a:t>
            </a:r>
            <a:endParaRPr dirty="0"/>
          </a:p>
        </p:txBody>
      </p:sp>
      <p:sp>
        <p:nvSpPr>
          <p:cNvPr id="143" name="Google Shape;143;p8"/>
          <p:cNvSpPr/>
          <p:nvPr/>
        </p:nvSpPr>
        <p:spPr>
          <a:xfrm>
            <a:off x="6934200" y="2168489"/>
            <a:ext cx="2772000" cy="1368000"/>
          </a:xfrm>
          <a:prstGeom prst="rect">
            <a:avLst/>
          </a:prstGeom>
          <a:solidFill>
            <a:srgbClr val="E4D4C5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Младший юрист</a:t>
            </a:r>
            <a:endParaRPr dirty="0"/>
          </a:p>
        </p:txBody>
      </p:sp>
      <p:sp>
        <p:nvSpPr>
          <p:cNvPr id="144" name="Google Shape;144;p8"/>
          <p:cNvSpPr/>
          <p:nvPr/>
        </p:nvSpPr>
        <p:spPr>
          <a:xfrm>
            <a:off x="3429000" y="2168489"/>
            <a:ext cx="2772000" cy="1368000"/>
          </a:xfrm>
          <a:prstGeom prst="rect">
            <a:avLst/>
          </a:prstGeom>
          <a:solidFill>
            <a:srgbClr val="EFE6DD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Стажёр</a:t>
            </a:r>
            <a:endParaRPr dirty="0"/>
          </a:p>
        </p:txBody>
      </p:sp>
      <p:sp>
        <p:nvSpPr>
          <p:cNvPr id="145" name="Google Shape;145;p8"/>
          <p:cNvSpPr/>
          <p:nvPr/>
        </p:nvSpPr>
        <p:spPr>
          <a:xfrm>
            <a:off x="10287000" y="2171700"/>
            <a:ext cx="2772000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юрист</a:t>
            </a:r>
            <a:endParaRPr dirty="0"/>
          </a:p>
        </p:txBody>
      </p:sp>
      <p:sp>
        <p:nvSpPr>
          <p:cNvPr id="146" name="Google Shape;146;p8"/>
          <p:cNvSpPr/>
          <p:nvPr/>
        </p:nvSpPr>
        <p:spPr>
          <a:xfrm>
            <a:off x="4758698" y="6237191"/>
            <a:ext cx="3851901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Создатель собственной юридической компании</a:t>
            </a:r>
            <a:endParaRPr dirty="0"/>
          </a:p>
        </p:txBody>
      </p:sp>
      <p:sp>
        <p:nvSpPr>
          <p:cNvPr id="147" name="Google Shape;147;p8"/>
          <p:cNvSpPr/>
          <p:nvPr/>
        </p:nvSpPr>
        <p:spPr>
          <a:xfrm>
            <a:off x="4758698" y="8271300"/>
            <a:ext cx="3851901" cy="136800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Юрист экспертного уровня</a:t>
            </a:r>
            <a:endParaRPr dirty="0"/>
          </a:p>
        </p:txBody>
      </p:sp>
      <p:cxnSp>
        <p:nvCxnSpPr>
          <p:cNvPr id="148" name="Google Shape;148;p8"/>
          <p:cNvCxnSpPr>
            <a:stCxn id="141" idx="3"/>
            <a:endCxn id="144" idx="1"/>
          </p:cNvCxnSpPr>
          <p:nvPr/>
        </p:nvCxnSpPr>
        <p:spPr>
          <a:xfrm rot="10800000" flipH="1">
            <a:off x="3030765" y="2852419"/>
            <a:ext cx="398100" cy="84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9" name="Google Shape;149;p8"/>
          <p:cNvCxnSpPr>
            <a:stCxn id="144" idx="3"/>
            <a:endCxn id="143" idx="1"/>
          </p:cNvCxnSpPr>
          <p:nvPr/>
        </p:nvCxnSpPr>
        <p:spPr>
          <a:xfrm>
            <a:off x="6201000" y="2852489"/>
            <a:ext cx="7332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0" name="Google Shape;150;p8"/>
          <p:cNvCxnSpPr>
            <a:stCxn id="143" idx="3"/>
            <a:endCxn id="145" idx="1"/>
          </p:cNvCxnSpPr>
          <p:nvPr/>
        </p:nvCxnSpPr>
        <p:spPr>
          <a:xfrm>
            <a:off x="9706200" y="2852489"/>
            <a:ext cx="580800" cy="330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8"/>
          <p:cNvCxnSpPr>
            <a:stCxn id="141" idx="2"/>
            <a:endCxn id="142" idx="0"/>
          </p:cNvCxnSpPr>
          <p:nvPr/>
        </p:nvCxnSpPr>
        <p:spPr>
          <a:xfrm rot="-5400000" flipH="1">
            <a:off x="470565" y="4719019"/>
            <a:ext cx="2692500" cy="344100"/>
          </a:xfrm>
          <a:prstGeom prst="bentConnector3">
            <a:avLst>
              <a:gd name="adj1" fmla="val 49998"/>
            </a:avLst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2" name="Google Shape;152;p8"/>
          <p:cNvCxnSpPr>
            <a:stCxn id="142" idx="3"/>
            <a:endCxn id="146" idx="1"/>
          </p:cNvCxnSpPr>
          <p:nvPr/>
        </p:nvCxnSpPr>
        <p:spPr>
          <a:xfrm>
            <a:off x="3374811" y="6921193"/>
            <a:ext cx="13839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3" name="Google Shape;153;p8"/>
          <p:cNvCxnSpPr>
            <a:stCxn id="142" idx="2"/>
            <a:endCxn id="147" idx="1"/>
          </p:cNvCxnSpPr>
          <p:nvPr/>
        </p:nvCxnSpPr>
        <p:spPr>
          <a:xfrm rot="-5400000" flipH="1">
            <a:off x="2698761" y="6895243"/>
            <a:ext cx="1350000" cy="2769900"/>
          </a:xfrm>
          <a:prstGeom prst="bentConnector2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" name="Google Shape;154;p8"/>
          <p:cNvSpPr txBox="1"/>
          <p:nvPr/>
        </p:nvSpPr>
        <p:spPr>
          <a:xfrm>
            <a:off x="10287000" y="4218581"/>
            <a:ext cx="2772000" cy="1364790"/>
          </a:xfrm>
          <a:prstGeom prst="rect">
            <a:avLst/>
          </a:prstGeom>
          <a:solidFill>
            <a:srgbClr val="D2B79E"/>
          </a:solidFill>
          <a:ln w="25400" cap="flat" cmpd="sng">
            <a:solidFill>
              <a:srgbClr val="E4D4C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Партнер</a:t>
            </a:r>
            <a:endParaRPr dirty="0"/>
          </a:p>
        </p:txBody>
      </p:sp>
      <p:cxnSp>
        <p:nvCxnSpPr>
          <p:cNvPr id="155" name="Google Shape;155;p8"/>
          <p:cNvCxnSpPr>
            <a:cxnSpLocks/>
            <a:stCxn id="145" idx="3"/>
            <a:endCxn id="156" idx="1"/>
          </p:cNvCxnSpPr>
          <p:nvPr/>
        </p:nvCxnSpPr>
        <p:spPr>
          <a:xfrm>
            <a:off x="13059000" y="2855700"/>
            <a:ext cx="657001" cy="511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" name="Google Shape;157;p8"/>
          <p:cNvSpPr/>
          <p:nvPr/>
        </p:nvSpPr>
        <p:spPr>
          <a:xfrm>
            <a:off x="13716001" y="4242529"/>
            <a:ext cx="2772000" cy="1368000"/>
          </a:xfrm>
          <a:prstGeom prst="rect">
            <a:avLst/>
          </a:prstGeom>
          <a:solidFill>
            <a:srgbClr val="B78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Советник</a:t>
            </a:r>
            <a:endParaRPr dirty="0"/>
          </a:p>
        </p:txBody>
      </p:sp>
      <p:sp>
        <p:nvSpPr>
          <p:cNvPr id="156" name="Google Shape;156;p8"/>
          <p:cNvSpPr/>
          <p:nvPr/>
        </p:nvSpPr>
        <p:spPr>
          <a:xfrm>
            <a:off x="13716001" y="2176819"/>
            <a:ext cx="2772000" cy="1368000"/>
          </a:xfrm>
          <a:prstGeom prst="rect">
            <a:avLst/>
          </a:prstGeom>
          <a:solidFill>
            <a:srgbClr val="B78C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Старший юрист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1CC3619-57AF-82D5-E100-D9EFED2CF850}"/>
              </a:ext>
            </a:extLst>
          </p:cNvPr>
          <p:cNvCxnSpPr>
            <a:stCxn id="156" idx="2"/>
            <a:endCxn id="157" idx="0"/>
          </p:cNvCxnSpPr>
          <p:nvPr/>
        </p:nvCxnSpPr>
        <p:spPr>
          <a:xfrm>
            <a:off x="15102001" y="3544819"/>
            <a:ext cx="0" cy="69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B0801DE-9F6E-3920-660A-4F00735850F0}"/>
              </a:ext>
            </a:extLst>
          </p:cNvPr>
          <p:cNvCxnSpPr>
            <a:stCxn id="157" idx="1"/>
            <a:endCxn id="154" idx="3"/>
          </p:cNvCxnSpPr>
          <p:nvPr/>
        </p:nvCxnSpPr>
        <p:spPr>
          <a:xfrm flipH="1" flipV="1">
            <a:off x="13059000" y="4900976"/>
            <a:ext cx="657001" cy="25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D8F6F3-0164-3185-621B-DAAF874C05CE}"/>
              </a:ext>
            </a:extLst>
          </p:cNvPr>
          <p:cNvSpPr/>
          <p:nvPr/>
        </p:nvSpPr>
        <p:spPr>
          <a:xfrm>
            <a:off x="10667999" y="7227513"/>
            <a:ext cx="3851901" cy="1032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Адвокат в </a:t>
            </a:r>
            <a:r>
              <a:rPr lang="en-US" sz="2800" dirty="0">
                <a:solidFill>
                  <a:schemeClr val="tx1"/>
                </a:solidFill>
              </a:rPr>
              <a:t>IT</a:t>
            </a:r>
            <a:r>
              <a:rPr lang="ru-RU" sz="2800" dirty="0">
                <a:solidFill>
                  <a:schemeClr val="tx1"/>
                </a:solidFill>
              </a:rPr>
              <a:t> сфере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A3E5191-F7BE-F654-1683-87E8CA9FE312}"/>
              </a:ext>
            </a:extLst>
          </p:cNvPr>
          <p:cNvCxnSpPr/>
          <p:nvPr/>
        </p:nvCxnSpPr>
        <p:spPr>
          <a:xfrm>
            <a:off x="2788920" y="3536489"/>
            <a:ext cx="8382000" cy="3565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/>
        </p:nvSpPr>
        <p:spPr>
          <a:xfrm>
            <a:off x="1615440" y="296881"/>
            <a:ext cx="16290343" cy="2633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Карьерный путь юриста по защите персональных данных</a:t>
            </a:r>
          </a:p>
          <a:p>
            <a:pPr marL="0" marR="0" lvl="0" indent="0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4D4A46"/>
                </a:solidFill>
              </a:rPr>
              <a:t>Карьерный рост</a:t>
            </a:r>
            <a:endParaRPr sz="4000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56497F-6A51-A42D-B3B4-92C317D20E1E}"/>
              </a:ext>
            </a:extLst>
          </p:cNvPr>
          <p:cNvSpPr/>
          <p:nvPr/>
        </p:nvSpPr>
        <p:spPr>
          <a:xfrm>
            <a:off x="5958840" y="2930679"/>
            <a:ext cx="52730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Партнер / от 400 тыс.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365D7F-7D22-332C-8C3A-1123329AF7A3}"/>
              </a:ext>
            </a:extLst>
          </p:cNvPr>
          <p:cNvSpPr/>
          <p:nvPr/>
        </p:nvSpPr>
        <p:spPr>
          <a:xfrm>
            <a:off x="4130040" y="3938666"/>
            <a:ext cx="95707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Советник/ от 250 тыс.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27502D-1818-BCBB-EDF4-CA31F9685938}"/>
              </a:ext>
            </a:extLst>
          </p:cNvPr>
          <p:cNvSpPr/>
          <p:nvPr/>
        </p:nvSpPr>
        <p:spPr>
          <a:xfrm>
            <a:off x="2766060" y="4943069"/>
            <a:ext cx="1165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Старший юрисконсульт / от 200 тыс.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07D31A-D4B9-DAC8-786E-652217FB9325}"/>
              </a:ext>
            </a:extLst>
          </p:cNvPr>
          <p:cNvSpPr/>
          <p:nvPr/>
        </p:nvSpPr>
        <p:spPr>
          <a:xfrm>
            <a:off x="2346960" y="5968139"/>
            <a:ext cx="127406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Юрист / от 150 тыс.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C25EE3-55D0-4B75-99ED-B8799752ABD3}"/>
              </a:ext>
            </a:extLst>
          </p:cNvPr>
          <p:cNvSpPr/>
          <p:nvPr/>
        </p:nvSpPr>
        <p:spPr>
          <a:xfrm>
            <a:off x="1889760" y="7009386"/>
            <a:ext cx="136550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Младший юрист / от 80 тыс.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D1CC1B-A541-F1EE-F324-69C958DFB799}"/>
              </a:ext>
            </a:extLst>
          </p:cNvPr>
          <p:cNvSpPr/>
          <p:nvPr/>
        </p:nvSpPr>
        <p:spPr>
          <a:xfrm>
            <a:off x="1440180" y="8081537"/>
            <a:ext cx="149504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Стажер / от 40 тыс.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1798320" y="401638"/>
            <a:ext cx="1360110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341119" y="1203899"/>
            <a:ext cx="13716001" cy="181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помощника юриста в сфере информационных технологий     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Трехмерная модель 1" descr="Эмодзи «Улыбающееся лицо в темных очках»">
                <a:extLst>
                  <a:ext uri="{FF2B5EF4-FFF2-40B4-BE49-F238E27FC236}">
                    <a16:creationId xmlns:a16="http://schemas.microsoft.com/office/drawing/2014/main" id="{A48DC6DE-4EC3-C692-79B2-7FD640C3B4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7186407"/>
                  </p:ext>
                </p:extLst>
              </p:nvPr>
            </p:nvGraphicFramePr>
            <p:xfrm>
              <a:off x="645809" y="3659091"/>
              <a:ext cx="8818232" cy="429507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8818232" cy="4295078"/>
                    </a:xfrm>
                    <a:prstGeom prst="rect">
                      <a:avLst/>
                    </a:prstGeom>
                  </am3d:spPr>
                  <am3d:camera>
                    <am3d:pos x="0" y="0" z="783341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884" d="1000000"/>
                    <am3d:preTrans dx="1832" dy="-16799170" dz="-1200816"/>
                    <am3d:scale>
                      <am3d:sx n="1000000" d="1000000"/>
                      <am3d:sy n="1000000" d="1000000"/>
                      <am3d:sz n="1000000" d="1000000"/>
                    </am3d:scale>
                    <am3d:rot ax="648311" ay="2036272" az="36492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79711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Трехмерная модель 1" descr="Эмодзи «Улыбающееся лицо в темных очках»">
                <a:extLst>
                  <a:ext uri="{FF2B5EF4-FFF2-40B4-BE49-F238E27FC236}">
                    <a16:creationId xmlns:a16="http://schemas.microsoft.com/office/drawing/2014/main" id="{A48DC6DE-4EC3-C692-79B2-7FD640C3B4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809" y="3659091"/>
                <a:ext cx="8818232" cy="429507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73EE88-2A15-45E7-CD8B-B2902DBE1DF6}"/>
              </a:ext>
            </a:extLst>
          </p:cNvPr>
          <p:cNvSpPr txBox="1"/>
          <p:nvPr/>
        </p:nvSpPr>
        <p:spPr>
          <a:xfrm>
            <a:off x="8598872" y="3821272"/>
            <a:ext cx="94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Гибкость мышления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Логические способности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Ориентация на результат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Стрессоустойчивость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Умение работать с информацией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Знание информационных технологий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Понимание основ программирования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Грамотная речь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Способность к анализу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Внимательность к деталям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1798320" y="401638"/>
            <a:ext cx="1360110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341119" y="1203899"/>
            <a:ext cx="13716001" cy="181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юриста в сфере информационных технологий     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Трехмерная модель 1" descr="Эмодзи «Улыбающееся лицо в темных очках»">
                <a:extLst>
                  <a:ext uri="{FF2B5EF4-FFF2-40B4-BE49-F238E27FC236}">
                    <a16:creationId xmlns:a16="http://schemas.microsoft.com/office/drawing/2014/main" id="{A48DC6DE-4EC3-C692-79B2-7FD640C3B4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3900116"/>
                  </p:ext>
                </p:extLst>
              </p:nvPr>
            </p:nvGraphicFramePr>
            <p:xfrm>
              <a:off x="12623877" y="-19046"/>
              <a:ext cx="4866483" cy="437126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866483" cy="4371262"/>
                    </a:xfrm>
                    <a:prstGeom prst="rect">
                      <a:avLst/>
                    </a:prstGeom>
                  </am3d:spPr>
                  <am3d:camera>
                    <am3d:pos x="0" y="0" z="783341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884" d="1000000"/>
                    <am3d:preTrans dx="1832" dy="-16799170" dz="-1200816"/>
                    <am3d:scale>
                      <am3d:sx n="1000000" d="1000000"/>
                      <am3d:sy n="1000000" d="1000000"/>
                      <am3d:sz n="1000000" d="1000000"/>
                    </am3d:scale>
                    <am3d:rot ax="1425838" ay="-352995" az="-15504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797112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Трехмерная модель 1" descr="Эмодзи «Улыбающееся лицо в темных очках»">
                <a:extLst>
                  <a:ext uri="{FF2B5EF4-FFF2-40B4-BE49-F238E27FC236}">
                    <a16:creationId xmlns:a16="http://schemas.microsoft.com/office/drawing/2014/main" id="{A48DC6DE-4EC3-C692-79B2-7FD640C3B4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23877" y="-19046"/>
                <a:ext cx="4866483" cy="437126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73EE88-2A15-45E7-CD8B-B2902DBE1DF6}"/>
              </a:ext>
            </a:extLst>
          </p:cNvPr>
          <p:cNvSpPr txBox="1"/>
          <p:nvPr/>
        </p:nvSpPr>
        <p:spPr>
          <a:xfrm>
            <a:off x="2236057" y="3699053"/>
            <a:ext cx="140990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Гибкость мышления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Умение работать с информацией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Знание информационных технологий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Понимание основ программирования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Грамотная речь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Способность к анализу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Внимательность к деталям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написания юридических заключений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Уверенные знания и опыт работы в области корпоративного сопровождения компаний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Навыки подготовки договоров, связанных с </a:t>
            </a:r>
            <a:r>
              <a:rPr lang="en-US" sz="3600" dirty="0"/>
              <a:t>IP</a:t>
            </a:r>
            <a:endParaRPr lang="ru-RU" sz="36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5722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/>
        </p:nvSpPr>
        <p:spPr>
          <a:xfrm>
            <a:off x="1798320" y="401638"/>
            <a:ext cx="13601105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ТРЕБОВАНИЯ К КАНДИДАТАМ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1341119" y="1203899"/>
            <a:ext cx="13716001" cy="181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На должность </a:t>
            </a:r>
            <a:r>
              <a:rPr lang="ru-RU" sz="4434" b="1" dirty="0">
                <a:solidFill>
                  <a:srgbClr val="4D4A46"/>
                </a:solidFill>
              </a:rPr>
              <a:t>старшего </a:t>
            </a: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юриста в сфере информационных технологий      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Трехмерная модель 1" descr="Эмодзи «Улыбающееся лицо в темных очках»">
                <a:extLst>
                  <a:ext uri="{FF2B5EF4-FFF2-40B4-BE49-F238E27FC236}">
                    <a16:creationId xmlns:a16="http://schemas.microsoft.com/office/drawing/2014/main" id="{A48DC6DE-4EC3-C692-79B2-7FD640C3B4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8661572"/>
                  </p:ext>
                </p:extLst>
              </p:nvPr>
            </p:nvGraphicFramePr>
            <p:xfrm>
              <a:off x="13789149" y="829377"/>
              <a:ext cx="4466496" cy="425698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4466496" cy="4256981"/>
                    </a:xfrm>
                    <a:prstGeom prst="rect">
                      <a:avLst/>
                    </a:prstGeom>
                  </am3d:spPr>
                  <am3d:camera>
                    <am3d:pos x="0" y="0" z="783341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884" d="1000000"/>
                    <am3d:preTrans dx="1832" dy="-16799170" dz="-1200816"/>
                    <am3d:scale>
                      <am3d:sx n="1000000" d="1000000"/>
                      <am3d:sy n="1000000" d="1000000"/>
                      <am3d:sz n="1000000" d="1000000"/>
                    </am3d:scale>
                    <am3d:rot ax="110168" ay="82559" az="2652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79711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Трехмерная модель 1" descr="Эмодзи «Улыбающееся лицо в темных очках»">
                <a:extLst>
                  <a:ext uri="{FF2B5EF4-FFF2-40B4-BE49-F238E27FC236}">
                    <a16:creationId xmlns:a16="http://schemas.microsoft.com/office/drawing/2014/main" id="{A48DC6DE-4EC3-C692-79B2-7FD640C3B4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9149" y="829377"/>
                <a:ext cx="4466496" cy="425698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073EE88-2A15-45E7-CD8B-B2902DBE1DF6}"/>
              </a:ext>
            </a:extLst>
          </p:cNvPr>
          <p:cNvSpPr txBox="1"/>
          <p:nvPr/>
        </p:nvSpPr>
        <p:spPr>
          <a:xfrm>
            <a:off x="148177" y="3380284"/>
            <a:ext cx="140990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работы юристом по интеллектуальной собственности и персональным данным в компаниях ИТ-сектора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работы с вопросами персональных данных в цифровых проектах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Знание судебной практики и разъяснений регуляторов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написания юридических заключений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Уверенные знания и опыт работы в области корпоративного сопровождения компаний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Навыки подготовки договоров, связанных с </a:t>
            </a:r>
            <a:r>
              <a:rPr lang="en-US" sz="3600" dirty="0"/>
              <a:t>IP</a:t>
            </a:r>
            <a:endParaRPr lang="ru-RU" sz="3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Опыт работы с интеллектуальной собственностью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dirty="0"/>
              <a:t>Отличные навыки устного и письменного делового общения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7189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/>
        </p:nvSpPr>
        <p:spPr>
          <a:xfrm>
            <a:off x="3746347" y="401638"/>
            <a:ext cx="13337694" cy="90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2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34" b="1" dirty="0">
                <a:solidFill>
                  <a:srgbClr val="4D4A46"/>
                </a:solidFill>
                <a:latin typeface="Arial"/>
                <a:ea typeface="Arial"/>
                <a:cs typeface="Arial"/>
                <a:sym typeface="Arial"/>
              </a:rPr>
              <a:t>ПРИМЕРЫ КОМПАНИЙ-РАБОТОДАТЕЛЕЙ</a:t>
            </a:r>
            <a:endParaRPr sz="4434" b="1" dirty="0">
              <a:solidFill>
                <a:srgbClr val="4D4A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D2AD6-4E34-8F1D-B2DB-9C22F43F5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1965959"/>
            <a:ext cx="5135880" cy="20269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5492E-2EA0-BB5B-45CF-63FAFB4B0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1040" y="1607818"/>
            <a:ext cx="4130040" cy="31013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429DB3-375E-AB4B-706B-FEA14FC99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60" y="4895850"/>
            <a:ext cx="2865120" cy="1257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E30941-22AA-21F7-32EC-20FFE3EA1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2440" y="3992880"/>
            <a:ext cx="5440680" cy="34366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EED09-14EA-B833-E8A3-F6BB46FF7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570" y="5844540"/>
            <a:ext cx="3093720" cy="18745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2AAD94-67B9-2B2F-E50C-08197214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7140" y="2774632"/>
            <a:ext cx="3093720" cy="19345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996194-8094-02BC-27AE-0D21B7DA74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4520" y="6949439"/>
            <a:ext cx="3764280" cy="20269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99D5285-D850-6A88-4440-B040E5F33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13180" y="7392845"/>
            <a:ext cx="2286000" cy="23145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595C0C9-8DB4-DDB4-2AD9-B42930F2D8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9570" y="8096250"/>
            <a:ext cx="2815590" cy="18745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293</Words>
  <Application>Microsoft Office PowerPoint</Application>
  <PresentationFormat>Произвольный</PresentationFormat>
  <Paragraphs>70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Noto Sans Symbols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Белова</cp:lastModifiedBy>
  <cp:revision>8</cp:revision>
  <dcterms:created xsi:type="dcterms:W3CDTF">2006-08-16T00:00:00Z</dcterms:created>
  <dcterms:modified xsi:type="dcterms:W3CDTF">2024-04-01T16:09:09Z</dcterms:modified>
</cp:coreProperties>
</file>