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C375-E5DD-4C6C-9D46-A81E5C1A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333580-9513-4098-8B76-CD1A0F20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6EA5F-79B1-43F9-9E4E-3548A692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74921-E1E7-4CD8-8397-AB94D12A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18AD-2D44-4E1B-B12D-F828D7F3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C0A29-3E52-4F23-87EC-0E9B5432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49CCC-7957-4724-9A5D-5D532AD4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B1CCB-00D6-4F54-8E69-5F055D2B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E0097-C6ED-4A62-B657-1D170F81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A05BA-980E-42D7-B8D9-512EAB7A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CE94E7-1C02-4CEA-B6F0-0F711A5C9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A6935-1691-47E3-A8FF-EF202586C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CF139-AA46-48A4-9645-56EA0839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09A84-AFBF-43DC-95EC-10A241A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23385-1BE0-42E4-8371-A79D9B91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DB29-5738-46B9-92BA-731913F1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08AD1-F788-4232-BF04-4B3C9821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AC641-50AA-44CE-9A0A-277C0CF5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D9FA6-397D-42F9-9E0C-5598443B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6645C-58E7-45B8-9A45-AF0D5149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2A177-ED75-4419-906B-C4314161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BFC942-3A75-4D93-A803-15C2FAF6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41963-D5F2-443B-8AA2-C581E60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9A9B5-26F1-4543-BBB8-784626D1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120BF-0A8A-42EF-B014-F7BCFC59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2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C9B3-9969-4235-B417-48AD8754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CA2145-31D8-43C2-ABD9-6D340F049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AECFE-425A-40F8-A79F-7540963EB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2AF04-4F53-41F9-BC88-6009E285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BD5BA3-854C-4219-943A-BE6002EC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96A5E-C78D-4D5F-9DC8-72551B62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44C5D-904E-47CE-B4F0-C30F64DC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4F069-51B9-4F0C-A57A-D3047817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FE3EC2-E51A-4486-B4F7-283C3FAF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8C9398-123B-4A76-9DDF-75AF11888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29E1C1-11C7-4102-936F-A3D5ECF42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FDE2F5-5ADC-4B68-BA08-A316DCB9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27E787-003C-404A-A364-0975FC8E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3579CD-9D5B-44C9-BD7D-E2EE5EA2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2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674A8-C8C0-4877-AF45-680341B2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5141F2-884D-488B-BCF7-DA4CB17A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FEE948-10E6-44BB-9E5C-E2CE8BAA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6E03E4-BC46-40D3-A29E-9EA45B34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60A241-4743-4933-A6FA-B8BF71FC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744908-6A4F-4C2C-ACE1-5FD7FA26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BEFD55-EE89-4E24-8F5E-52227344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189F3-DA0A-405C-8141-F8F51FAC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F7C7C-537E-4FD3-B730-3786314F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2998A2-F417-4058-920E-945F2FA18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6BD598-F084-46E1-931A-775DC70B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9D742A-0225-4B52-B1CD-0370F1EE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6D84-EE1C-4195-B530-D84EE192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4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8598-178E-4FBC-8CDF-8A9C536A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FAE078-3D5C-43A4-93B4-39C22C0EB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C98D03-C5E3-4D1C-9F35-C5AB0FB8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C955BC-B875-48F3-AB79-06B7D3E2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EB25D-ECD1-4670-A47E-A6E01CCF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2FAAD-037E-4C80-BE4B-3FA7DD9F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51CF3-22C3-40F0-930A-F682D7E5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D5811-EFC3-4E1A-9A62-EF7A3AE5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82EF4-F4A2-4E19-90D1-2B6CDD111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2E9B-BAD4-4D02-85E8-59C5EFDB0E32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1701B-33D1-4899-B4A4-F60BA64F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67513-F32E-4022-A2B2-88A34F76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7950-8E50-481A-96F7-DBCCF5DD5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CE27C6-2CDB-41B3-BC79-A3780CC89166}"/>
              </a:ext>
            </a:extLst>
          </p:cNvPr>
          <p:cNvSpPr txBox="1"/>
          <p:nvPr/>
        </p:nvSpPr>
        <p:spPr>
          <a:xfrm>
            <a:off x="220717" y="328815"/>
            <a:ext cx="8283614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Российский государственный гуманитарный университет(РГГУ) 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ЭКОНОМИКИ, УПРАВЛЕНИЯ И ПРАВА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ФАКУЛЬТЕТ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ЮРИСПРУДЕНЦИЯ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ФИНАНСОВО-ПРАВОВОЙ ПРОФИЛЬ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на программе: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– 4 года;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очно-заочная форма обучения – 4 года 6 месяцев;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с применение 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технологий – 3 года 6 месяцев</a:t>
            </a: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2606F-FD4B-4474-9BEF-E9BACB16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18" y="278296"/>
            <a:ext cx="3851081" cy="63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219FC-4F17-4452-8246-AF53D3B0393C}"/>
              </a:ext>
            </a:extLst>
          </p:cNvPr>
          <p:cNvSpPr txBox="1"/>
          <p:nvPr/>
        </p:nvSpPr>
        <p:spPr>
          <a:xfrm>
            <a:off x="776280" y="175338"/>
            <a:ext cx="10675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E133C-E0C5-4080-8F78-1D9A870093D4}"/>
              </a:ext>
            </a:extLst>
          </p:cNvPr>
          <p:cNvSpPr txBox="1"/>
          <p:nvPr/>
        </p:nvSpPr>
        <p:spPr>
          <a:xfrm>
            <a:off x="157654" y="796159"/>
            <a:ext cx="752015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рассчитана на подготовку специалистов, отвечающих новым вызовам в сфере правового регулирования финансов и информационным технологиям</a:t>
            </a:r>
          </a:p>
          <a:p>
            <a:pPr algn="ctr"/>
            <a:endParaRPr lang="ru-RU" sz="23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финансово-правовом профиле </a:t>
            </a:r>
            <a:r>
              <a:rPr lang="ru-RU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узнают</a:t>
            </a:r>
            <a:r>
              <a:rPr lang="ru-RU" sz="23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бюджетное, банковское, валютное, налоговое законодательство, деятельность, связанную с предотвращением и расследованием экономических правонарушений и преступлений, а также особенности более важных вопросов в сфере правового регулирования биткоина, криптовалюты и использования </a:t>
            </a:r>
            <a:r>
              <a:rPr lang="ru-RU" sz="23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процессуальные документы в сфере финансовых, инвестиционных, банковских, налоговых, таможенных правоотношений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1046DE-6375-44B6-B765-4F3ED6EB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73" y="677756"/>
            <a:ext cx="4214703" cy="4516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B0A0F-9403-4798-A664-2B1B651ADCF6}"/>
              </a:ext>
            </a:extLst>
          </p:cNvPr>
          <p:cNvSpPr txBox="1"/>
          <p:nvPr/>
        </p:nvSpPr>
        <p:spPr>
          <a:xfrm>
            <a:off x="7732986" y="5131677"/>
            <a:ext cx="44030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</a:t>
            </a:r>
            <a:r>
              <a:rPr lang="ru-RU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доктор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наук, профессор, декан юридического факультета ИЭУП, заведующий кафедрой финансового права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 Станислав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41887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F7519-521C-4EC2-A422-E379A649A737}"/>
              </a:ext>
            </a:extLst>
          </p:cNvPr>
          <p:cNvSpPr txBox="1"/>
          <p:nvPr/>
        </p:nvSpPr>
        <p:spPr>
          <a:xfrm>
            <a:off x="307427" y="906517"/>
            <a:ext cx="11632218" cy="579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и грамотно осуществлять консультации в сфере финансового законодательства и правовое сопровождение финансовых операций и сделок; </a:t>
            </a:r>
          </a:p>
          <a:p>
            <a:pPr marL="285750" indent="-285750" algn="just">
              <a:buFontTx/>
              <a:buChar char="-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документы для досудебного урегулирования финансовых, инвестиционных, банковских, налоговых, таможенных споров и организации судебной защиты по финансовым вопросам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квалифицировать финансовые правонарушения, преступления и принимать решение о применении санкций по отношению к тому или иному хозяйствующему субъекту;</a:t>
            </a:r>
          </a:p>
          <a:p>
            <a:pPr marL="285750" indent="-285750" algn="just">
              <a:buFontTx/>
              <a:buChar char="-"/>
            </a:pP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информационные технологии при проведении финансового, бюджетного и налогового контроля.</a:t>
            </a:r>
          </a:p>
          <a:p>
            <a:pPr marL="342900" indent="-342900" algn="just">
              <a:buFontTx/>
              <a:buChar char="-"/>
            </a:pP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18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0D1BC-3644-4963-81ED-BC4B8481F311}"/>
              </a:ext>
            </a:extLst>
          </p:cNvPr>
          <p:cNvSpPr txBox="1"/>
          <p:nvPr/>
        </p:nvSpPr>
        <p:spPr>
          <a:xfrm>
            <a:off x="2309648" y="346841"/>
            <a:ext cx="10759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финансово-правовом профиле смогут</a:t>
            </a:r>
            <a:r>
              <a:rPr lang="ru-RU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6C13BA-67CA-46A6-B8AC-7C64F3FD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60" y="5467644"/>
            <a:ext cx="457239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DD84FE-61F4-4359-8FA8-8D6F88355670}"/>
              </a:ext>
            </a:extLst>
          </p:cNvPr>
          <p:cNvSpPr txBox="1"/>
          <p:nvPr/>
        </p:nvSpPr>
        <p:spPr>
          <a:xfrm>
            <a:off x="959070" y="567559"/>
            <a:ext cx="1112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организации образовательного процесса</a:t>
            </a:r>
            <a:br>
              <a:rPr lang="ru-RU" dirty="0"/>
            </a:b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бразовательный процесс носит междисциплинарный характер обучения студентов, сочетающий юридические знания в сфере финансового законодательства и информационных технологий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7C92F-AB1B-42BF-BC36-531BBF7A6398}"/>
              </a:ext>
            </a:extLst>
          </p:cNvPr>
          <p:cNvSpPr txBox="1"/>
          <p:nvPr/>
        </p:nvSpPr>
        <p:spPr>
          <a:xfrm>
            <a:off x="662152" y="2325413"/>
            <a:ext cx="11193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Межотраслевой  подход позволяет сформировать у выпускников профессиональное умение творчески подойти к решению сложнейших практических задач в сфере финансового законодательства. Выпускники финансово-правового профиля имеют широкий спектр знаний и навыков в области финансовой деятельности и востребованы в законодательных органах власти, министерствах и ведомствах, в судах, адвокатуре и прокуратуре, и, конечно, в коммерческих организациях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93A19-1F85-4FD8-9B1D-CE1907243FE6}"/>
              </a:ext>
            </a:extLst>
          </p:cNvPr>
          <p:cNvSpPr txBox="1"/>
          <p:nvPr/>
        </p:nvSpPr>
        <p:spPr>
          <a:xfrm>
            <a:off x="977461" y="4461642"/>
            <a:ext cx="110437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в образовании</a:t>
            </a:r>
          </a:p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обучения студенты изучают более углублённо уникальные авторские курсы в области правового регулирования финансовой деятельности и информационных технологий с применением интерактивного обучение (круглые столы, деловые игры, междисциплинарные дискуссии, игровые судебные процессы, групповые проекты)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24CCC832-4DBA-436F-8AFA-6E202419AC56}"/>
              </a:ext>
            </a:extLst>
          </p:cNvPr>
          <p:cNvSpPr/>
          <p:nvPr/>
        </p:nvSpPr>
        <p:spPr>
          <a:xfrm>
            <a:off x="457612" y="1003578"/>
            <a:ext cx="262392" cy="238539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accent2">
                  <a:lumMod val="50000"/>
                </a:schemeClr>
              </a:solidFill>
              <a:highlight>
                <a:srgbClr val="808000"/>
              </a:highligh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F0BE24-061D-4CC2-BB73-05CE1AA0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65151" y="2401906"/>
            <a:ext cx="269694" cy="2457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C179BD-9A94-4CB4-B3FF-7E84AA82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1" y="4844791"/>
            <a:ext cx="274344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64FB9-932D-4CB3-885D-D6CAF82213B7}"/>
              </a:ext>
            </a:extLst>
          </p:cNvPr>
          <p:cNvSpPr txBox="1"/>
          <p:nvPr/>
        </p:nvSpPr>
        <p:spPr>
          <a:xfrm>
            <a:off x="1418897" y="449317"/>
            <a:ext cx="9609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A1A9D-C453-4577-B3D8-3E197C141B4D}"/>
              </a:ext>
            </a:extLst>
          </p:cNvPr>
          <p:cNvSpPr txBox="1"/>
          <p:nvPr/>
        </p:nvSpPr>
        <p:spPr>
          <a:xfrm>
            <a:off x="157655" y="1623848"/>
            <a:ext cx="6022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перспектива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получите возможность устроиться во все сферы деятельности, так как финансово-правовые, а особенно налогово-правовые вопросы, возникают практически во всех областях жизни и деятельности: государственной службе, бизнесе, общественной деятельности и частной (личной) жизни, а также в крупнейшие IT-компании России и мира (трудоустройство в одной из самых быстроразвивающихся сфер с возможностью удаленной работы). Это Налоговый юрист, Консультант управления внутреннего налогового аудита, Таможенный юрист, Юрист банковского сектора, Специалист управления внутреннего налогового аудита, Юрист по ВЭД, Корпоративный юрист и т.д.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заработных плат от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 тыс. руб. до 200 000 тыс. руб. ( в зависимости от сферы деятельности)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3BF0B-D04F-488F-B7E9-3C2893F8E9CC}"/>
              </a:ext>
            </a:extLst>
          </p:cNvPr>
          <p:cNvSpPr txBox="1"/>
          <p:nvPr/>
        </p:nvSpPr>
        <p:spPr>
          <a:xfrm>
            <a:off x="6408683" y="1663261"/>
            <a:ext cx="563617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знакомства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курсе вы познакомитесь с преподавателями - учеными в области финансового, налогового банковского и инвестиционного права,  а также с  юристами из крупных компаний, судьями арбитражных судов и судов общей юрисдикции , которые идут в ногу со временем, доносят обучающимся те преимущества, которые может дать применение финансового законодательства или внедрение новых технологий, в частности криптовалюта, цифровой рубль, биткоин или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729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550</Words>
  <Application>Microsoft Office PowerPoint</Application>
  <PresentationFormat>Широкоэкранный</PresentationFormat>
  <Paragraphs>46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Кузьменко Юлия Алексеевна</dc:creator>
  <cp:lastModifiedBy>Кузьменко Юлия Алексеевна</cp:lastModifiedBy>
  <cp:revision>44</cp:revision>
  <dcterms:created xsi:type="dcterms:W3CDTF">2022-04-24T07:36:48Z</dcterms:created>
  <dcterms:modified xsi:type="dcterms:W3CDTF">2022-05-03T13:56:44Z</dcterms:modified>
</cp:coreProperties>
</file>